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78" r:id="rId6"/>
    <p:sldId id="322" r:id="rId7"/>
    <p:sldId id="281" r:id="rId8"/>
    <p:sldId id="283" r:id="rId9"/>
    <p:sldId id="323" r:id="rId10"/>
    <p:sldId id="324" r:id="rId11"/>
    <p:sldId id="302" r:id="rId12"/>
    <p:sldId id="325" r:id="rId13"/>
    <p:sldId id="286" r:id="rId14"/>
    <p:sldId id="287" r:id="rId15"/>
    <p:sldId id="288" r:id="rId16"/>
    <p:sldId id="289" r:id="rId17"/>
    <p:sldId id="298" r:id="rId18"/>
    <p:sldId id="299" r:id="rId19"/>
    <p:sldId id="305" r:id="rId20"/>
    <p:sldId id="304" r:id="rId21"/>
    <p:sldId id="303" r:id="rId22"/>
    <p:sldId id="308" r:id="rId23"/>
    <p:sldId id="309" r:id="rId24"/>
    <p:sldId id="310" r:id="rId25"/>
    <p:sldId id="311" r:id="rId26"/>
    <p:sldId id="282" r:id="rId27"/>
    <p:sldId id="291" r:id="rId28"/>
    <p:sldId id="300" r:id="rId29"/>
    <p:sldId id="306" r:id="rId30"/>
    <p:sldId id="318" r:id="rId31"/>
    <p:sldId id="319" r:id="rId32"/>
    <p:sldId id="320" r:id="rId33"/>
    <p:sldId id="321" r:id="rId34"/>
    <p:sldId id="307" r:id="rId35"/>
    <p:sldId id="313" r:id="rId36"/>
    <p:sldId id="312" r:id="rId37"/>
    <p:sldId id="314" r:id="rId38"/>
    <p:sldId id="315" r:id="rId39"/>
    <p:sldId id="316" r:id="rId40"/>
    <p:sldId id="317" r:id="rId41"/>
    <p:sldId id="27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9" autoAdjust="0"/>
    <p:restoredTop sz="75758" autoAdjust="0"/>
  </p:normalViewPr>
  <p:slideViewPr>
    <p:cSldViewPr snapToGrid="0">
      <p:cViewPr varScale="1">
        <p:scale>
          <a:sx n="67" d="100"/>
          <a:sy n="67" d="100"/>
        </p:scale>
        <p:origin x="78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6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5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07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sr-Latn-R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8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sr-Latn-R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0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3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67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0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82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2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44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8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9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0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3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5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95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3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F6B47B-FE57-44F5-B5A8-26DF978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133E6176-F4F6-41F9-8F2A-BA6586E16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84044BB2-E43C-47D4-AA71-04F22AA35E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9172C710-E0AE-4BB2-88CC-99E77C188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6886378-0368-485F-8D6E-3C9CB4C63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58EB2C4E-9EF3-4CC7-9BDE-ED5598CCB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FEDCC43F-6D79-4D9A-A842-74287B40D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1C2529C-151F-488B-A358-D60A3D552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=""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CBAACD0B-92AC-4BB5-B2A1-E707BF046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55D8F5-8A01-4257-9CE6-A1B977F30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0F2C8F2-9655-45C9-AEF1-0F524E904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458165E-0BB4-4621-BC5C-EB2DDE22E4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F4798AF-A852-4991-B42B-A74C23574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BCA52D7-A558-4733-BD5C-28751C99A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0D59F18F-5BD3-4E80-A69E-6D92DA9B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79CFC79B-A403-4086-AB1A-E4F1F5AC3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=""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=""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=""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=""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=""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=""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=""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=""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=""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=""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=""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=""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=""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=""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=""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7A40874-7B89-4A5D-9562-21D6994C3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0ADA1982-C216-4747-ACCC-39BC3F50B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6F8B9974-85ED-46AA-8617-AC54C847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EDBA775-4308-4BDB-B966-8167F3D04F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BDDB0B0-BDCD-459F-AF20-19E1A7217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69A8E9D1-9673-42D1-A573-05CDC9EF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52F851C1-89A7-44A6-8617-10C435FCD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=""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=""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=""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8A79A51B-CC7A-4B36-B457-AF323638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="" xmlns:a16="http://schemas.microsoft.com/office/drawing/2014/main" id="{18B0121B-CD0E-495B-9B36-4E88EA4A978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=""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D319C8D5-E3A6-45C8-8A64-1C1B70C90DD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01486F31-E79E-4E60-8749-B8036B3F09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8139AA92-1781-41FF-9168-9F70B1CD9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=""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=""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=""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=""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9DC42105-8FBF-4317-8822-399B1F79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644C80F9-E615-4699-A719-131E620117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191882A0-07C5-40D6-9520-02882775B2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242E90BB-F1EA-466F-939C-623189DF3A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CBBFD36F-B307-4513-ABAD-4A02FF73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2E69D0B1-6D57-4A70-9C3C-F3A072AAA3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5C6593C-7D72-47FB-AACE-F8848EAFA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=""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=""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=""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17DE9787-F8D7-4BBC-B3C0-144EEF473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65AAE033-7EA4-4A87-A126-29FE427645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A5F6FE17-A48F-4A3E-8719-1DE83CD6B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03BA4599-9856-44E7-A2B6-2354614AF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E551AED-617A-4A51-AA8F-586F3703B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C80EFA4-265B-48D2-AE72-8585EEED6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=""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=""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=""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6D81B66-9FC1-4E48-808B-98B1726D47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=""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=""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=""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B4076C2D-3CFB-4EFB-8012-9F6E65333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=""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=""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=""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=""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=""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=""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=""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D540A63-9BB9-478A-BE65-7A9010183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=""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=""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=""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5F31BC2D-187A-4ED3-8D67-C55187E532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5490FC0B-50EB-42D6-A2A5-E02EE642E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E96CB8F-A88F-40C3-A65B-8C33A16A0C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Cyrl-RS" sz="4400" dirty="0"/>
              <a:t>Обрада упита код </a:t>
            </a:r>
            <a:r>
              <a:rPr lang="sr-Latn-RS" sz="4400" dirty="0" smtClean="0"/>
              <a:t>M</a:t>
            </a:r>
            <a:r>
              <a:rPr lang="en-US" sz="4400" dirty="0" err="1" smtClean="0"/>
              <a:t>icrosoft</a:t>
            </a:r>
            <a:r>
              <a:rPr lang="sr-Latn-RS" sz="4400" dirty="0" smtClean="0"/>
              <a:t> SQL</a:t>
            </a:r>
            <a:r>
              <a:rPr lang="en-US" sz="4400" dirty="0" smtClean="0"/>
              <a:t> server</a:t>
            </a:r>
            <a:r>
              <a:rPr lang="sr-Latn-RS" sz="4400" dirty="0" smtClean="0"/>
              <a:t> </a:t>
            </a:r>
            <a:r>
              <a:rPr lang="sr-Cyrl-RS" sz="4400" dirty="0"/>
              <a:t>базе података</a:t>
            </a:r>
            <a:br>
              <a:rPr lang="sr-Cyrl-RS" sz="4400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Cyrl-RS" sz="2400" dirty="0" smtClean="0"/>
              <a:t>Студент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Cyrl-RS" sz="2400" dirty="0"/>
              <a:t>Лазар Најдановић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35618"/>
            <a:ext cx="5424988" cy="579245"/>
          </a:xfrm>
        </p:spPr>
        <p:txBody>
          <a:bodyPr/>
          <a:lstStyle/>
          <a:p>
            <a:r>
              <a:rPr lang="sr-Cyrl-RS" sz="3200" dirty="0" smtClean="0"/>
              <a:t>Обрада упита</a:t>
            </a:r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511" y="1931324"/>
            <a:ext cx="604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Обрада упита се обавља кроз 5 корака: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Анализа </a:t>
            </a:r>
            <a:r>
              <a:rPr lang="sr-Cyrl-RS" sz="2400" dirty="0" smtClean="0">
                <a:solidFill>
                  <a:schemeClr val="bg1"/>
                </a:solidFill>
              </a:rPr>
              <a:t>упита</a:t>
            </a:r>
            <a:endParaRPr lang="sr-Cyrl-R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Оптимизација упита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Извршавање упита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Одговор на упит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Обрада резултата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sr-Cyrl-R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1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85" y="372780"/>
            <a:ext cx="5424988" cy="579245"/>
          </a:xfrm>
        </p:spPr>
        <p:txBody>
          <a:bodyPr/>
          <a:lstStyle/>
          <a:p>
            <a:r>
              <a:rPr lang="sr-Cyrl-RS" dirty="0" smtClean="0"/>
              <a:t>Анализа упита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985" y="1139868"/>
            <a:ext cx="8430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 smtClean="0">
                <a:solidFill>
                  <a:schemeClr val="bg1"/>
                </a:solidFill>
              </a:rPr>
              <a:t>Овај корак у обради упита укључује проверу синтаксе упита као и индетификацију табела и колона на које се тај упит односи.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985" y="2528040"/>
            <a:ext cx="3912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Неопходно је знати: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 smtClean="0">
                <a:solidFill>
                  <a:schemeClr val="bg1"/>
                </a:solidFill>
              </a:rPr>
              <a:t>Правила </a:t>
            </a:r>
            <a:r>
              <a:rPr lang="en-US" sz="2400" dirty="0" smtClean="0">
                <a:solidFill>
                  <a:schemeClr val="bg1"/>
                </a:solidFill>
              </a:rPr>
              <a:t>SQL-a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Наредбе </a:t>
            </a:r>
            <a:r>
              <a:rPr lang="en-US" sz="2400" dirty="0">
                <a:solidFill>
                  <a:schemeClr val="bg1"/>
                </a:solidFill>
              </a:rPr>
              <a:t>SQL-a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SQL</a:t>
            </a:r>
            <a:r>
              <a:rPr lang="sr-Cyrl-RS" sz="2400">
                <a:solidFill>
                  <a:schemeClr val="bg1"/>
                </a:solidFill>
              </a:rPr>
              <a:t> </a:t>
            </a:r>
            <a:r>
              <a:rPr lang="sr-Cyrl-RS" sz="2400" smtClean="0">
                <a:solidFill>
                  <a:schemeClr val="bg1"/>
                </a:solidFill>
              </a:rPr>
              <a:t>упите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Наредбе ажурирања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243612" y="1290088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8"/>
          <p:cNvSpPr/>
          <p:nvPr/>
        </p:nvSpPr>
        <p:spPr>
          <a:xfrm>
            <a:off x="243612" y="266795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0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0" y="498040"/>
            <a:ext cx="6512527" cy="579245"/>
          </a:xfrm>
        </p:spPr>
        <p:txBody>
          <a:bodyPr/>
          <a:lstStyle/>
          <a:p>
            <a:r>
              <a:rPr lang="sr-Cyrl-RS" dirty="0" smtClean="0"/>
              <a:t>Правила и наредбе </a:t>
            </a:r>
            <a:r>
              <a:rPr lang="en-US" dirty="0" smtClean="0"/>
              <a:t>SQL-a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511" y="1453019"/>
            <a:ext cx="5854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Правила </a:t>
            </a:r>
            <a:r>
              <a:rPr lang="en-US" sz="2400" dirty="0" smtClean="0">
                <a:solidFill>
                  <a:schemeClr val="bg1"/>
                </a:solidFill>
              </a:rPr>
              <a:t>SQL-a</a:t>
            </a:r>
            <a:r>
              <a:rPr lang="sr-Cyrl-RS" sz="2400" dirty="0" smtClean="0">
                <a:solidFill>
                  <a:schemeClr val="bg1"/>
                </a:solidFill>
              </a:rPr>
              <a:t> укључују: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Правила за писање имена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Правила о наредбама и изразима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Типови података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Дефиниција </a:t>
            </a:r>
            <a:r>
              <a:rPr lang="sr-Cyrl-RS" sz="2400" dirty="0" smtClean="0">
                <a:solidFill>
                  <a:schemeClr val="bg1"/>
                </a:solidFill>
              </a:rPr>
              <a:t>атрибута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343820" y="161576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TextBox 24"/>
          <p:cNvSpPr txBox="1"/>
          <p:nvPr/>
        </p:nvSpPr>
        <p:spPr>
          <a:xfrm>
            <a:off x="978037" y="3807371"/>
            <a:ext cx="5618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Три главне наредба над објектима су: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b="1" dirty="0" smtClean="0">
                <a:solidFill>
                  <a:schemeClr val="bg1"/>
                </a:solidFill>
              </a:rPr>
              <a:t>CREATE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DROP</a:t>
            </a:r>
            <a:endParaRPr lang="sr-Cyrl-RS" sz="24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</a:rPr>
              <a:t>ALTER</a:t>
            </a:r>
            <a:r>
              <a:rPr lang="sr-Cyrl-RS" sz="2400" b="1" dirty="0" smtClean="0">
                <a:solidFill>
                  <a:schemeClr val="bg1"/>
                </a:solidFill>
              </a:rPr>
              <a:t>	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343820" y="395325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8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48144"/>
            <a:ext cx="5424988" cy="579245"/>
          </a:xfrm>
        </p:spPr>
        <p:txBody>
          <a:bodyPr/>
          <a:lstStyle/>
          <a:p>
            <a:r>
              <a:rPr lang="en-US" dirty="0" smtClean="0"/>
              <a:t>SQL</a:t>
            </a:r>
            <a:r>
              <a:rPr lang="sr-Cyrl-RS" dirty="0" smtClean="0"/>
              <a:t> упити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11" y="1595144"/>
            <a:ext cx="8378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Код сваког упита наводимо: </a:t>
            </a:r>
          </a:p>
          <a:p>
            <a:endParaRPr lang="sr-Cyrl-R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Које податке тражимо као резултат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Из којих табела тражимо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Који услов треба да задовоље подаци да би били укључени у резултат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По ком редослед желимо приказ резултата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object 18"/>
          <p:cNvSpPr/>
          <p:nvPr/>
        </p:nvSpPr>
        <p:spPr>
          <a:xfrm>
            <a:off x="331294" y="17410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5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48144"/>
            <a:ext cx="5424988" cy="579245"/>
          </a:xfrm>
        </p:spPr>
        <p:txBody>
          <a:bodyPr/>
          <a:lstStyle/>
          <a:p>
            <a:r>
              <a:rPr lang="sr-Cyrl-RS" dirty="0" smtClean="0"/>
              <a:t>Примери </a:t>
            </a:r>
            <a:r>
              <a:rPr lang="en-US" dirty="0" smtClean="0"/>
              <a:t>SQL</a:t>
            </a:r>
            <a:r>
              <a:rPr lang="sr-Cyrl-RS" dirty="0" smtClean="0"/>
              <a:t> упита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11" y="1595144"/>
            <a:ext cx="837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sr-Cyrl-RS" sz="24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FROM Students WHERE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 &gt; 8 AND (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 = “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upravljane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” OR 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 = “</a:t>
            </a:r>
            <a:r>
              <a:rPr lang="en-US" sz="2400" dirty="0" err="1">
                <a:solidFill>
                  <a:schemeClr val="bg1"/>
                </a:solidFill>
              </a:rPr>
              <a:t>Inteligentni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”);</a:t>
            </a:r>
          </a:p>
        </p:txBody>
      </p:sp>
      <p:sp>
        <p:nvSpPr>
          <p:cNvPr id="15" name="object 18"/>
          <p:cNvSpPr/>
          <p:nvPr/>
        </p:nvSpPr>
        <p:spPr>
          <a:xfrm>
            <a:off x="331294" y="17410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965511" y="2987620"/>
            <a:ext cx="83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sr-Cyrl-RS" sz="24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FROM Students ORDER BY 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object 18"/>
          <p:cNvSpPr/>
          <p:nvPr/>
        </p:nvSpPr>
        <p:spPr>
          <a:xfrm>
            <a:off x="331294" y="313350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965511" y="3744833"/>
            <a:ext cx="837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AVG(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) AS </a:t>
            </a:r>
            <a:r>
              <a:rPr lang="en-US" sz="2400" dirty="0" err="1">
                <a:solidFill>
                  <a:schemeClr val="bg1"/>
                </a:solidFill>
              </a:rPr>
              <a:t>ProsecnaOcena</a:t>
            </a:r>
            <a:r>
              <a:rPr lang="en-US" sz="2400" dirty="0">
                <a:solidFill>
                  <a:schemeClr val="bg1"/>
                </a:solidFill>
              </a:rPr>
              <a:t> FROM Students GROUP BY 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1" name="object 18"/>
          <p:cNvSpPr/>
          <p:nvPr/>
        </p:nvSpPr>
        <p:spPr>
          <a:xfrm>
            <a:off x="331294" y="3890714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965511" y="4871378"/>
            <a:ext cx="83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sr-Cyrl-RS" sz="24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FROM Students </a:t>
            </a:r>
            <a:r>
              <a:rPr lang="en-US" sz="2400" dirty="0" smtClean="0">
                <a:solidFill>
                  <a:schemeClr val="bg1"/>
                </a:solidFill>
              </a:rPr>
              <a:t>WHERE </a:t>
            </a:r>
            <a:r>
              <a:rPr lang="en-US" sz="2400" dirty="0" err="1" smtClean="0">
                <a:solidFill>
                  <a:schemeClr val="bg1"/>
                </a:solidFill>
              </a:rPr>
              <a:t>Ispit</a:t>
            </a:r>
            <a:r>
              <a:rPr lang="en-US" sz="2400" dirty="0" smtClean="0">
                <a:solidFill>
                  <a:schemeClr val="bg1"/>
                </a:solidFill>
              </a:rPr>
              <a:t> LIKE “%</a:t>
            </a:r>
            <a:r>
              <a:rPr lang="en-US" sz="2400" dirty="0" err="1" smtClean="0">
                <a:solidFill>
                  <a:schemeClr val="bg1"/>
                </a:solidFill>
              </a:rPr>
              <a:t>sistemi</a:t>
            </a:r>
            <a:r>
              <a:rPr lang="en-US" sz="2400" dirty="0" smtClean="0">
                <a:solidFill>
                  <a:schemeClr val="bg1"/>
                </a:solidFill>
              </a:rPr>
              <a:t>%”;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331294" y="5017259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4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11" y="548144"/>
            <a:ext cx="5424988" cy="579245"/>
          </a:xfrm>
        </p:spPr>
        <p:txBody>
          <a:bodyPr/>
          <a:lstStyle/>
          <a:p>
            <a:r>
              <a:rPr lang="sr-Cyrl-RS" dirty="0" smtClean="0"/>
              <a:t>Наредбе ажурирања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511" y="1595144"/>
            <a:ext cx="837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INSERT INTO Students VALUES (1763, “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upravljane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”, 10);</a:t>
            </a:r>
          </a:p>
        </p:txBody>
      </p:sp>
      <p:sp>
        <p:nvSpPr>
          <p:cNvPr id="15" name="object 18"/>
          <p:cNvSpPr/>
          <p:nvPr/>
        </p:nvSpPr>
        <p:spPr>
          <a:xfrm>
            <a:off x="331294" y="17410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965511" y="2721689"/>
            <a:ext cx="8378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UPDATE Students SET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 = 9 WHERE </a:t>
            </a:r>
            <a:r>
              <a:rPr lang="en-US" sz="2400" dirty="0" err="1">
                <a:solidFill>
                  <a:schemeClr val="bg1"/>
                </a:solidFill>
              </a:rPr>
              <a:t>Ispit</a:t>
            </a:r>
            <a:r>
              <a:rPr lang="en-US" sz="2400" dirty="0">
                <a:solidFill>
                  <a:schemeClr val="bg1"/>
                </a:solidFill>
              </a:rPr>
              <a:t>=“</a:t>
            </a:r>
            <a:r>
              <a:rPr lang="en-US" sz="2400" dirty="0" err="1">
                <a:solidFill>
                  <a:schemeClr val="bg1"/>
                </a:solidFill>
              </a:rPr>
              <a:t>Sistemi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upravljane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”;</a:t>
            </a:r>
          </a:p>
        </p:txBody>
      </p:sp>
      <p:sp>
        <p:nvSpPr>
          <p:cNvPr id="7" name="object 18"/>
          <p:cNvSpPr/>
          <p:nvPr/>
        </p:nvSpPr>
        <p:spPr>
          <a:xfrm>
            <a:off x="331293" y="282143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965511" y="3968224"/>
            <a:ext cx="83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DELETE FROM Students WHERE 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>
                <a:solidFill>
                  <a:schemeClr val="bg1"/>
                </a:solidFill>
              </a:rPr>
              <a:t> = 1763;</a:t>
            </a:r>
          </a:p>
        </p:txBody>
      </p:sp>
      <p:sp>
        <p:nvSpPr>
          <p:cNvPr id="11" name="object 18"/>
          <p:cNvSpPr/>
          <p:nvPr/>
        </p:nvSpPr>
        <p:spPr>
          <a:xfrm>
            <a:off x="331293" y="4099984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98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952" y="894973"/>
            <a:ext cx="6453134" cy="752672"/>
          </a:xfrm>
        </p:spPr>
        <p:txBody>
          <a:bodyPr/>
          <a:lstStyle/>
          <a:p>
            <a:r>
              <a:rPr lang="sr-Cyrl-RS" sz="3200" dirty="0" smtClean="0"/>
              <a:t>Семантичка провера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56566" y="2536165"/>
            <a:ext cx="6816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000" dirty="0" smtClean="0">
                <a:solidFill>
                  <a:schemeClr val="bg1"/>
                </a:solidFill>
              </a:rPr>
              <a:t>Представља проверу смислености наредбе, тј. </a:t>
            </a:r>
            <a:r>
              <a:rPr lang="en-US" sz="2000" dirty="0">
                <a:solidFill>
                  <a:schemeClr val="bg1"/>
                </a:solidFill>
              </a:rPr>
              <a:t>SQL</a:t>
            </a:r>
            <a:r>
              <a:rPr lang="sr-Cyrl-RS" sz="2000" dirty="0" smtClean="0">
                <a:solidFill>
                  <a:schemeClr val="bg1"/>
                </a:solidFill>
              </a:rPr>
              <a:t> идентификује које табеле и колоне су наведене у самом упиту и врши њихову валидацију.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126700" y="265247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68" y="3974400"/>
            <a:ext cx="4278702" cy="2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6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952" y="894973"/>
            <a:ext cx="6453134" cy="752672"/>
          </a:xfrm>
        </p:spPr>
        <p:txBody>
          <a:bodyPr/>
          <a:lstStyle/>
          <a:p>
            <a:r>
              <a:rPr lang="sr-Cyrl-RS" sz="3200" dirty="0" smtClean="0"/>
              <a:t>Синтаксна провера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56566" y="2536165"/>
            <a:ext cx="6816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000" dirty="0" smtClean="0">
                <a:solidFill>
                  <a:schemeClr val="bg1"/>
                </a:solidFill>
              </a:rPr>
              <a:t>Представља проверу исправности синтаксе самог </a:t>
            </a:r>
            <a:r>
              <a:rPr lang="en-US" sz="2000" dirty="0">
                <a:solidFill>
                  <a:schemeClr val="bg1"/>
                </a:solidFill>
              </a:rPr>
              <a:t>SQL </a:t>
            </a:r>
            <a:r>
              <a:rPr lang="sr-Cyrl-RS" sz="2000" dirty="0" smtClean="0">
                <a:solidFill>
                  <a:schemeClr val="bg1"/>
                </a:solidFill>
              </a:rPr>
              <a:t>упита како би се идентификовале могуће грешке.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126700" y="265247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52" y="3562709"/>
            <a:ext cx="5382882" cy="29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952" y="894973"/>
            <a:ext cx="6453134" cy="752672"/>
          </a:xfrm>
        </p:spPr>
        <p:txBody>
          <a:bodyPr/>
          <a:lstStyle/>
          <a:p>
            <a:r>
              <a:rPr lang="en-US" sz="4000" dirty="0" smtClean="0"/>
              <a:t>Shared pool check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656566" y="2536165"/>
            <a:ext cx="6816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Shared Pool check </a:t>
            </a:r>
            <a:r>
              <a:rPr lang="en-US" sz="2000" dirty="0" err="1">
                <a:solidFill>
                  <a:schemeClr val="bg1"/>
                </a:solidFill>
              </a:rPr>
              <a:t>је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важан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корак</a:t>
            </a:r>
            <a:r>
              <a:rPr lang="en-US" sz="2000" dirty="0">
                <a:solidFill>
                  <a:schemeClr val="bg1"/>
                </a:solidFill>
              </a:rPr>
              <a:t> у </a:t>
            </a:r>
            <a:r>
              <a:rPr lang="en-US" sz="2000" dirty="0" err="1">
                <a:solidFill>
                  <a:schemeClr val="bg1"/>
                </a:solidFill>
              </a:rPr>
              <a:t>процесу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обраде</a:t>
            </a:r>
            <a:r>
              <a:rPr lang="en-US" sz="2000" dirty="0">
                <a:solidFill>
                  <a:schemeClr val="bg1"/>
                </a:solidFill>
              </a:rPr>
              <a:t> SQL </a:t>
            </a:r>
            <a:r>
              <a:rPr lang="en-US" sz="2000" dirty="0" err="1">
                <a:solidFill>
                  <a:schemeClr val="bg1"/>
                </a:solidFill>
              </a:rPr>
              <a:t>упита</a:t>
            </a:r>
            <a:r>
              <a:rPr lang="en-US" sz="2000" dirty="0">
                <a:solidFill>
                  <a:schemeClr val="bg1"/>
                </a:solidFill>
              </a:rPr>
              <a:t> у MSSQL </a:t>
            </a:r>
            <a:r>
              <a:rPr lang="en-US" sz="2000" dirty="0" err="1">
                <a:solidFill>
                  <a:schemeClr val="bg1"/>
                </a:solidFill>
              </a:rPr>
              <a:t>бази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података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dirty="0" err="1">
                <a:solidFill>
                  <a:schemeClr val="bg1"/>
                </a:solidFill>
              </a:rPr>
              <a:t>База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генерише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sr-Cyrl-RS" sz="2000" dirty="0">
                <a:solidFill>
                  <a:schemeClr val="bg1"/>
                </a:solidFill>
              </a:rPr>
              <a:t>хеш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код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за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сваки</a:t>
            </a:r>
            <a:r>
              <a:rPr lang="en-US" sz="2000" dirty="0">
                <a:solidFill>
                  <a:schemeClr val="bg1"/>
                </a:solidFill>
              </a:rPr>
              <a:t> SQL </a:t>
            </a:r>
            <a:r>
              <a:rPr lang="en-US" sz="2000" dirty="0" err="1">
                <a:solidFill>
                  <a:schemeClr val="bg1"/>
                </a:solidFill>
              </a:rPr>
              <a:t>упит</a:t>
            </a:r>
            <a:r>
              <a:rPr lang="en-US" sz="2000" dirty="0">
                <a:solidFill>
                  <a:schemeClr val="bg1"/>
                </a:solidFill>
              </a:rPr>
              <a:t> и </a:t>
            </a:r>
            <a:r>
              <a:rPr lang="en-US" sz="2000" dirty="0" err="1">
                <a:solidFill>
                  <a:schemeClr val="bg1"/>
                </a:solidFill>
              </a:rPr>
              <a:t>проверава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ли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већ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постоји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оптимизовани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план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извршења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за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тај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код</a:t>
            </a:r>
            <a:r>
              <a:rPr lang="en-US" sz="2000" dirty="0">
                <a:solidFill>
                  <a:schemeClr val="bg1"/>
                </a:solidFill>
              </a:rPr>
              <a:t> у </a:t>
            </a:r>
            <a:r>
              <a:rPr lang="en-US" sz="2000" dirty="0" err="1">
                <a:solidFill>
                  <a:schemeClr val="bg1"/>
                </a:solidFill>
              </a:rPr>
              <a:t>дељеном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меморијском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сегменту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познатом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као</a:t>
            </a:r>
            <a:r>
              <a:rPr lang="en-US" sz="2000" dirty="0">
                <a:solidFill>
                  <a:schemeClr val="bg1"/>
                </a:solidFill>
              </a:rPr>
              <a:t> " shared pool ". </a:t>
            </a:r>
            <a:r>
              <a:rPr lang="en-US" sz="2000" dirty="0" err="1">
                <a:solidFill>
                  <a:schemeClr val="bg1"/>
                </a:solidFill>
              </a:rPr>
              <a:t>Ако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постоји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користи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се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постојећи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план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уместо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генерисања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новог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што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убрзава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обраду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упита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126700" y="265247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1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854" y="1469296"/>
            <a:ext cx="5894355" cy="580029"/>
          </a:xfrm>
        </p:spPr>
        <p:txBody>
          <a:bodyPr/>
          <a:lstStyle/>
          <a:p>
            <a:r>
              <a:rPr lang="sr-Cyrl-RS" dirty="0" smtClean="0"/>
              <a:t>Категорије парсирања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48591" y="2209345"/>
            <a:ext cx="11487150" cy="4477205"/>
          </a:xfrm>
        </p:spPr>
        <p:txBody>
          <a:bodyPr/>
          <a:lstStyle/>
          <a:p>
            <a:pPr algn="l"/>
            <a:r>
              <a:rPr lang="sr-Cyrl-RS" dirty="0"/>
              <a:t>Код </a:t>
            </a:r>
            <a:r>
              <a:rPr lang="en-US" dirty="0" smtClean="0"/>
              <a:t>Shared </a:t>
            </a:r>
            <a:r>
              <a:rPr lang="en-US" dirty="0"/>
              <a:t>Pool Check </a:t>
            </a:r>
            <a:r>
              <a:rPr lang="sr-Cyrl-RS" dirty="0"/>
              <a:t>унутар </a:t>
            </a:r>
            <a:r>
              <a:rPr lang="en-US" dirty="0"/>
              <a:t>MS SQL Server</a:t>
            </a:r>
            <a:r>
              <a:rPr lang="sr-Cyrl-RS" dirty="0"/>
              <a:t>-а, постоје две главне категорије парсирања:</a:t>
            </a:r>
            <a:endParaRPr lang="en-US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/>
              <a:t>Hard parsing</a:t>
            </a:r>
            <a:r>
              <a:rPr lang="sr-Cyrl-RS" dirty="0"/>
              <a:t>: Када упит по први пут дође до </a:t>
            </a:r>
            <a:r>
              <a:rPr lang="en-US" dirty="0"/>
              <a:t>SQL Server</a:t>
            </a:r>
            <a:r>
              <a:rPr lang="sr-Cyrl-RS" dirty="0"/>
              <a:t>-а, сервер мора да изврши комплетну анализу упита, укључујући синтаксну анализу, оптимизацију плана извршења и генерисање извршног плана. </a:t>
            </a:r>
            <a:endParaRPr lang="sr-Cyrl-RS" dirty="0" smtClean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/>
              <a:t>Soft </a:t>
            </a:r>
            <a:r>
              <a:rPr lang="en-US" b="1" dirty="0"/>
              <a:t>parsing</a:t>
            </a:r>
            <a:r>
              <a:rPr lang="sr-Cyrl-RS" dirty="0"/>
              <a:t>: Када </a:t>
            </a:r>
            <a:r>
              <a:rPr lang="en-US" dirty="0"/>
              <a:t>SQL Server </a:t>
            </a:r>
            <a:r>
              <a:rPr lang="sr-Cyrl-RS" dirty="0"/>
              <a:t>препозна да је упит већ претходно извршен и да се план извршења већ налази у </a:t>
            </a:r>
            <a:r>
              <a:rPr lang="en-US" dirty="0"/>
              <a:t>Shared pool</a:t>
            </a:r>
            <a:r>
              <a:rPr lang="sr-Cyrl-RS" dirty="0"/>
              <a:t>, може прескочити генерисање новог плана и директно искористити постојећи план из</a:t>
            </a:r>
            <a:r>
              <a:rPr lang="en-US" dirty="0"/>
              <a:t> Shared pool-</a:t>
            </a:r>
            <a:r>
              <a:rPr lang="sr-Cyrl-RS" dirty="0"/>
              <a:t>а</a:t>
            </a:r>
            <a:r>
              <a:rPr lang="sr-Cyrl-RS" dirty="0" smtClean="0"/>
              <a:t>..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8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Cyrl-RS" dirty="0" smtClean="0"/>
              <a:t>Садржај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45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Шта су базе података?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350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Модели  базе података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11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Microsoft SQL </a:t>
            </a:r>
            <a:r>
              <a:rPr lang="en-US" sz="2400" dirty="0" smtClean="0">
                <a:solidFill>
                  <a:schemeClr val="bg1"/>
                </a:solidFill>
              </a:rPr>
              <a:t>Server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229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Шта су упити?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18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Обрада упита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082" y="1695024"/>
            <a:ext cx="7323836" cy="743753"/>
          </a:xfrm>
        </p:spPr>
        <p:txBody>
          <a:bodyPr/>
          <a:lstStyle/>
          <a:p>
            <a:r>
              <a:rPr lang="sr-Cyrl-RS" dirty="0" smtClean="0"/>
              <a:t>Пример упита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914578"/>
            <a:ext cx="9841229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082" y="1695024"/>
            <a:ext cx="7323836" cy="743753"/>
          </a:xfrm>
        </p:spPr>
        <p:txBody>
          <a:bodyPr/>
          <a:lstStyle/>
          <a:p>
            <a:r>
              <a:rPr lang="sr-Cyrl-RS" dirty="0" smtClean="0"/>
              <a:t>Параметризовани упити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883534"/>
            <a:ext cx="9566910" cy="24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08760" y="2277427"/>
            <a:ext cx="9052560" cy="3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0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524" y="1357875"/>
            <a:ext cx="5491576" cy="580029"/>
          </a:xfrm>
        </p:spPr>
        <p:txBody>
          <a:bodyPr/>
          <a:lstStyle/>
          <a:p>
            <a:r>
              <a:rPr lang="sr-Cyrl-R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Оптимизација упита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3010" y="2333807"/>
            <a:ext cx="9269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Оптимизација упита представља кључни корак у развоју и одржавању перформантних база података.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3010" y="3490821"/>
            <a:ext cx="6768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Оптимизација пружа: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 smtClean="0">
                <a:solidFill>
                  <a:schemeClr val="bg1"/>
                </a:solidFill>
              </a:rPr>
              <a:t>Брже одговоре корисницима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Смањење </a:t>
            </a:r>
            <a:r>
              <a:rPr lang="sr-Cyrl-RS" sz="2400" dirty="0" smtClean="0">
                <a:solidFill>
                  <a:schemeClr val="bg1"/>
                </a:solidFill>
              </a:rPr>
              <a:t>трошкова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Скалабилност </a:t>
            </a:r>
            <a:r>
              <a:rPr lang="sr-Cyrl-RS" sz="2400" dirty="0" smtClean="0">
                <a:solidFill>
                  <a:schemeClr val="bg1"/>
                </a:solidFill>
              </a:rPr>
              <a:t>апликације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Смањење оптерећења на бази података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365583" y="2454064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8"/>
          <p:cNvSpPr/>
          <p:nvPr/>
        </p:nvSpPr>
        <p:spPr>
          <a:xfrm>
            <a:off x="365582" y="359963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3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497" y="202779"/>
            <a:ext cx="7236372" cy="574462"/>
          </a:xfrm>
        </p:spPr>
        <p:txBody>
          <a:bodyPr/>
          <a:lstStyle/>
          <a:p>
            <a:r>
              <a:rPr lang="sr-Cyrl-RS" sz="3600" dirty="0" smtClean="0"/>
              <a:t>Индекси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25865" y="902969"/>
            <a:ext cx="6244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>
                <a:solidFill>
                  <a:schemeClr val="bg1"/>
                </a:solidFill>
              </a:rPr>
              <a:t>Индекси играју значајну улогу у брзини рада саме базе јер помажу DBMS-у да брже пронађе оно што тражимо.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126053" y="140406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4925865" y="2606040"/>
            <a:ext cx="39054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Основни типови индекса </a:t>
            </a:r>
            <a:r>
              <a:rPr lang="sr-Cyrl-RS" sz="2400" dirty="0" smtClean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Clustered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Non-clustered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Unique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Composite Index </a:t>
            </a:r>
            <a:endParaRPr lang="sr-Cyrl-R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Filtered Index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126052" y="272811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3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497" y="202779"/>
            <a:ext cx="7236372" cy="574462"/>
          </a:xfrm>
        </p:spPr>
        <p:txBody>
          <a:bodyPr/>
          <a:lstStyle/>
          <a:p>
            <a:r>
              <a:rPr lang="sr-Cyrl-RS" sz="3600" dirty="0" smtClean="0"/>
              <a:t>Индекси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25865" y="902969"/>
            <a:ext cx="6244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 smtClean="0">
                <a:solidFill>
                  <a:schemeClr val="bg1"/>
                </a:solidFill>
              </a:rPr>
              <a:t>Три главна </a:t>
            </a:r>
            <a:r>
              <a:rPr lang="sr-Cyrl-RS" sz="2400" dirty="0">
                <a:solidFill>
                  <a:schemeClr val="bg1"/>
                </a:solidFill>
              </a:rPr>
              <a:t>корака приликом креирања индекса која треба испратити</a:t>
            </a:r>
            <a:r>
              <a:rPr lang="sr-Cyrl-RS" sz="2400" dirty="0" smtClean="0">
                <a:solidFill>
                  <a:schemeClr val="bg1"/>
                </a:solidFill>
              </a:rPr>
              <a:t> су: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Идентификација колоне или група колона за </a:t>
            </a:r>
            <a:r>
              <a:rPr lang="sr-Cyrl-RS" sz="2400" dirty="0" smtClean="0">
                <a:solidFill>
                  <a:schemeClr val="bg1"/>
                </a:solidFill>
              </a:rPr>
              <a:t>индексирање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Одабир типа </a:t>
            </a:r>
            <a:r>
              <a:rPr lang="sr-Cyrl-RS" sz="2400" dirty="0" smtClean="0">
                <a:solidFill>
                  <a:schemeClr val="bg1"/>
                </a:solidFill>
              </a:rPr>
              <a:t>индекса</a:t>
            </a: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sr-Cyrl-RS" sz="2400" dirty="0">
                <a:solidFill>
                  <a:schemeClr val="bg1"/>
                </a:solidFill>
              </a:rPr>
              <a:t>Писање СQЛ наредбе за креирање индекса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217493" y="119832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925865" y="3706353"/>
            <a:ext cx="7646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 smtClean="0">
                <a:solidFill>
                  <a:schemeClr val="bg1"/>
                </a:solidFill>
              </a:rPr>
              <a:t>CLUSTERED/NONCLUSTERED/UNIQUE </a:t>
            </a:r>
            <a:r>
              <a:rPr lang="en-US" sz="2400" dirty="0">
                <a:solidFill>
                  <a:schemeClr val="bg1"/>
                </a:solidFill>
              </a:rPr>
              <a:t>INDEX </a:t>
            </a:r>
            <a:r>
              <a:rPr lang="en-US" sz="2400" dirty="0" err="1">
                <a:solidFill>
                  <a:schemeClr val="bg1"/>
                </a:solidFill>
              </a:rPr>
              <a:t>StudentIndex</a:t>
            </a:r>
            <a:r>
              <a:rPr lang="en-US" sz="2400" dirty="0">
                <a:solidFill>
                  <a:schemeClr val="bg1"/>
                </a:solidFill>
              </a:rPr>
              <a:t> ON Students(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 smtClean="0">
                <a:solidFill>
                  <a:schemeClr val="bg1"/>
                </a:solidFill>
              </a:rPr>
              <a:t>);</a:t>
            </a:r>
            <a:endParaRPr lang="sr-Cyrl-R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CREATE INDEX </a:t>
            </a:r>
            <a:r>
              <a:rPr lang="en-US" sz="2400" dirty="0" err="1">
                <a:solidFill>
                  <a:schemeClr val="bg1"/>
                </a:solidFill>
              </a:rPr>
              <a:t>StudentIndex</a:t>
            </a:r>
            <a:r>
              <a:rPr lang="en-US" sz="2400" dirty="0">
                <a:solidFill>
                  <a:schemeClr val="bg1"/>
                </a:solidFill>
              </a:rPr>
              <a:t> ON Students(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sr-Cyrl-R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); </a:t>
            </a:r>
            <a:endParaRPr lang="sr-Cyrl-R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CREATE INDEX </a:t>
            </a:r>
            <a:r>
              <a:rPr lang="en-US" sz="2400" dirty="0" err="1">
                <a:solidFill>
                  <a:schemeClr val="bg1"/>
                </a:solidFill>
              </a:rPr>
              <a:t>StudentIndex</a:t>
            </a:r>
            <a:r>
              <a:rPr lang="en-US" sz="2400" dirty="0">
                <a:solidFill>
                  <a:schemeClr val="bg1"/>
                </a:solidFill>
              </a:rPr>
              <a:t> ON Students(</a:t>
            </a:r>
            <a:r>
              <a:rPr lang="en-US" sz="2400" dirty="0" err="1">
                <a:solidFill>
                  <a:schemeClr val="bg1"/>
                </a:solidFill>
              </a:rPr>
              <a:t>Indeks</a:t>
            </a:r>
            <a:r>
              <a:rPr lang="en-US" sz="2400" dirty="0">
                <a:solidFill>
                  <a:schemeClr val="bg1"/>
                </a:solidFill>
              </a:rPr>
              <a:t>) WHERE </a:t>
            </a:r>
            <a:r>
              <a:rPr lang="en-US" sz="2400" dirty="0" err="1">
                <a:solidFill>
                  <a:schemeClr val="bg1"/>
                </a:solidFill>
              </a:rPr>
              <a:t>Ocena</a:t>
            </a:r>
            <a:r>
              <a:rPr lang="en-US" sz="2400" dirty="0">
                <a:solidFill>
                  <a:schemeClr val="bg1"/>
                </a:solidFill>
              </a:rPr>
              <a:t> &gt;= 6; </a:t>
            </a:r>
          </a:p>
        </p:txBody>
      </p:sp>
      <p:sp>
        <p:nvSpPr>
          <p:cNvPr id="8" name="object 18"/>
          <p:cNvSpPr/>
          <p:nvPr/>
        </p:nvSpPr>
        <p:spPr>
          <a:xfrm>
            <a:off x="4217493" y="3812568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217491" y="495349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8"/>
          <p:cNvSpPr/>
          <p:nvPr/>
        </p:nvSpPr>
        <p:spPr>
          <a:xfrm>
            <a:off x="4217492" y="601907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3577" y="2915728"/>
            <a:ext cx="934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chemeClr val="bg1"/>
                </a:solidFill>
              </a:rPr>
              <a:t>Представља план извршења </a:t>
            </a:r>
            <a:r>
              <a:rPr lang="sr-Latn-RS" dirty="0" smtClean="0">
                <a:solidFill>
                  <a:schemeClr val="bg1"/>
                </a:solidFill>
              </a:rPr>
              <a:t>SQL </a:t>
            </a:r>
            <a:r>
              <a:rPr lang="sr-Cyrl-RS" dirty="0" smtClean="0">
                <a:solidFill>
                  <a:schemeClr val="bg1"/>
                </a:solidFill>
              </a:rPr>
              <a:t>упита тј. то је мапа коју база података користи за ефикасно извршавање упита.</a:t>
            </a:r>
          </a:p>
          <a:p>
            <a:endParaRPr lang="sr-Cyrl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SQL Server </a:t>
            </a:r>
            <a:r>
              <a:rPr lang="sr-Cyrl-RS" dirty="0" smtClean="0">
                <a:solidFill>
                  <a:schemeClr val="bg1"/>
                </a:solidFill>
              </a:rPr>
              <a:t>има три опције за приказ планова извршења: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Процењени план извршења (</a:t>
            </a:r>
            <a:r>
              <a:rPr lang="en-US" dirty="0" smtClean="0">
                <a:solidFill>
                  <a:schemeClr val="bg1"/>
                </a:solidFill>
              </a:rPr>
              <a:t>The Estimated Execution plan)</a:t>
            </a:r>
            <a:endParaRPr lang="sr-Cyrl-R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Стварни план извршења</a:t>
            </a:r>
            <a:r>
              <a:rPr lang="en-US" dirty="0" smtClean="0">
                <a:solidFill>
                  <a:schemeClr val="bg1"/>
                </a:solidFill>
              </a:rPr>
              <a:t> (The Actual Execution plan)</a:t>
            </a:r>
            <a:endParaRPr lang="sr-Cyrl-R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Статистика упита уживо</a:t>
            </a:r>
            <a:r>
              <a:rPr lang="en-US" dirty="0" smtClean="0">
                <a:solidFill>
                  <a:schemeClr val="bg1"/>
                </a:solidFill>
              </a:rPr>
              <a:t> (The Live Query Statistics)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5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6137" y="2716154"/>
            <a:ext cx="934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Унутар </a:t>
            </a:r>
            <a:r>
              <a:rPr lang="en-US" dirty="0">
                <a:solidFill>
                  <a:schemeClr val="bg1"/>
                </a:solidFill>
              </a:rPr>
              <a:t>SSMS</a:t>
            </a:r>
            <a:r>
              <a:rPr lang="sr-Cyrl-RS" dirty="0">
                <a:solidFill>
                  <a:schemeClr val="bg1"/>
                </a:solidFill>
              </a:rPr>
              <a:t>, постоје три формата прегледа планова </a:t>
            </a:r>
            <a:r>
              <a:rPr lang="sr-Cyrl-RS" dirty="0" smtClean="0">
                <a:solidFill>
                  <a:schemeClr val="bg1"/>
                </a:solidFill>
              </a:rPr>
              <a:t>извршења: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Cyrl-RS" b="1" dirty="0">
                <a:solidFill>
                  <a:schemeClr val="bg1"/>
                </a:solidFill>
              </a:rPr>
              <a:t>Графички приказ</a:t>
            </a:r>
            <a:r>
              <a:rPr lang="sr-Cyrl-RS" dirty="0">
                <a:solidFill>
                  <a:schemeClr val="bg1"/>
                </a:solidFill>
              </a:rPr>
              <a:t>: Ово је најчешће коришћен формат који приказује план извршења у визуелном облику. </a:t>
            </a:r>
            <a:endParaRPr lang="sr-Cyrl-R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Cyrl-RS" b="1" dirty="0">
                <a:solidFill>
                  <a:schemeClr val="bg1"/>
                </a:solidFill>
              </a:rPr>
              <a:t>Текстуални </a:t>
            </a:r>
            <a:r>
              <a:rPr lang="sr-Cyrl-RS" b="1" dirty="0" smtClean="0">
                <a:solidFill>
                  <a:schemeClr val="bg1"/>
                </a:solidFill>
              </a:rPr>
              <a:t>приказ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XML </a:t>
            </a:r>
            <a:r>
              <a:rPr lang="sr-Cyrl-RS" b="1" dirty="0">
                <a:solidFill>
                  <a:schemeClr val="bg1"/>
                </a:solidFill>
              </a:rPr>
              <a:t>приказ</a:t>
            </a:r>
            <a:r>
              <a:rPr lang="sr-Cyrl-R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73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665" y="1590713"/>
            <a:ext cx="4903704" cy="580029"/>
          </a:xfrm>
        </p:spPr>
        <p:txBody>
          <a:bodyPr/>
          <a:lstStyle/>
          <a:p>
            <a:r>
              <a:rPr lang="sr-Cyrl-RS" dirty="0" smtClean="0"/>
              <a:t>Текстуални приказ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7313" y="2405603"/>
            <a:ext cx="934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Приказује план извршења у чистом текстуалном формату, где се кораци извршења описују кроз низ линија текста. </a:t>
            </a:r>
            <a:endParaRPr lang="sr-Cyrl-RS" dirty="0" smtClean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Текстуални приказ је користан за оне који желе да виде тачну структуру извршавања упита у једноставном формату без графичких елемената. </a:t>
            </a:r>
            <a:endParaRPr lang="sr-Cyrl-RS" dirty="0" smtClean="0">
              <a:solidFill>
                <a:schemeClr val="bg1"/>
              </a:solidFill>
            </a:endParaRPr>
          </a:p>
          <a:p>
            <a:r>
              <a:rPr lang="sr-Cyrl-RS" dirty="0" smtClean="0">
                <a:solidFill>
                  <a:schemeClr val="bg1"/>
                </a:solidFill>
              </a:rPr>
              <a:t>Поставља се помоћу команди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7313" y="4955605"/>
            <a:ext cx="3720347" cy="96678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803815" y="4955605"/>
            <a:ext cx="4105275" cy="9667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69453" y="4295701"/>
            <a:ext cx="319735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sr-Cyrl-R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Процењени план извршења</a:t>
            </a:r>
            <a:endParaRPr lang="en-US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0901" y="4390846"/>
            <a:ext cx="28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Стварни план извршења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97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803" y="1554366"/>
            <a:ext cx="3001991" cy="580029"/>
          </a:xfrm>
        </p:spPr>
        <p:txBody>
          <a:bodyPr/>
          <a:lstStyle/>
          <a:p>
            <a:r>
              <a:rPr lang="en-US" b="1" dirty="0"/>
              <a:t>XML </a:t>
            </a:r>
            <a:r>
              <a:rPr lang="sr-Cyrl-RS" dirty="0" smtClean="0"/>
              <a:t>приказ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7313" y="2405603"/>
            <a:ext cx="934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Овај формат приказује план извршења у облику </a:t>
            </a:r>
            <a:r>
              <a:rPr lang="en-US" dirty="0">
                <a:solidFill>
                  <a:schemeClr val="bg1"/>
                </a:solidFill>
              </a:rPr>
              <a:t>XML </a:t>
            </a:r>
            <a:r>
              <a:rPr lang="sr-Cyrl-RS" dirty="0" smtClean="0">
                <a:solidFill>
                  <a:schemeClr val="bg1"/>
                </a:solidFill>
              </a:rPr>
              <a:t>документа.</a:t>
            </a:r>
          </a:p>
          <a:p>
            <a:r>
              <a:rPr lang="en-US" dirty="0">
                <a:solidFill>
                  <a:schemeClr val="bg1"/>
                </a:solidFill>
              </a:rPr>
              <a:t>XML </a:t>
            </a:r>
            <a:r>
              <a:rPr lang="sr-Cyrl-RS" dirty="0">
                <a:solidFill>
                  <a:schemeClr val="bg1"/>
                </a:solidFill>
              </a:rPr>
              <a:t>план садржи све информације о плану извршења, укључујући операције, процене трошкова, број редова и друге релевантне параметре</a:t>
            </a:r>
            <a:r>
              <a:rPr lang="sr-Cyrl-R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XML </a:t>
            </a:r>
            <a:r>
              <a:rPr lang="sr-Cyrl-RS" dirty="0">
                <a:solidFill>
                  <a:schemeClr val="bg1"/>
                </a:solidFill>
              </a:rPr>
              <a:t>приказ се користи за детаљну анализу и експорт планова извршења.</a:t>
            </a:r>
            <a:endParaRPr lang="sr-Cyrl-RS" dirty="0" smtClean="0">
              <a:solidFill>
                <a:schemeClr val="bg1"/>
              </a:solidFill>
            </a:endParaRPr>
          </a:p>
          <a:p>
            <a:r>
              <a:rPr lang="sr-Cyrl-RS" dirty="0" smtClean="0">
                <a:solidFill>
                  <a:schemeClr val="bg1"/>
                </a:solidFill>
              </a:rPr>
              <a:t>Поставља се помоћу команди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7159" y="4295701"/>
            <a:ext cx="319735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sr-Cyrl-R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Процењени план извршења</a:t>
            </a:r>
            <a:endParaRPr lang="en-US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019254" y="5097167"/>
            <a:ext cx="34385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0959" y="2002221"/>
            <a:ext cx="536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b="1" dirty="0">
                <a:solidFill>
                  <a:schemeClr val="bg1"/>
                </a:solidFill>
              </a:rPr>
              <a:t>База података</a:t>
            </a:r>
            <a:r>
              <a:rPr lang="sr-Cyrl-RS" dirty="0">
                <a:solidFill>
                  <a:schemeClr val="bg1"/>
                </a:solidFill>
              </a:rPr>
              <a:t> је и</a:t>
            </a:r>
            <a:r>
              <a:rPr lang="en-US" dirty="0" err="1">
                <a:solidFill>
                  <a:schemeClr val="bg1"/>
                </a:solidFill>
              </a:rPr>
              <a:t>нтегрисани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скуп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података</a:t>
            </a:r>
            <a:r>
              <a:rPr lang="en-US" dirty="0">
                <a:solidFill>
                  <a:schemeClr val="bg1"/>
                </a:solidFill>
              </a:rPr>
              <a:t> о </a:t>
            </a:r>
            <a:r>
              <a:rPr lang="en-US" dirty="0" err="1">
                <a:solidFill>
                  <a:schemeClr val="bg1"/>
                </a:solidFill>
              </a:rPr>
              <a:t>неком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систему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скуп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поступака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за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њихово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одржавање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коришћење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организован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према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потребама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корисника</a:t>
            </a:r>
            <a:r>
              <a:rPr lang="sr-Cyrl-R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0959" y="488732"/>
            <a:ext cx="345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Шта су базе података?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52706" y="251460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8"/>
          <p:cNvSpPr/>
          <p:nvPr/>
        </p:nvSpPr>
        <p:spPr>
          <a:xfrm>
            <a:off x="4352705" y="396765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910959" y="3743560"/>
            <a:ext cx="53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>
                <a:solidFill>
                  <a:schemeClr val="bg1"/>
                </a:solidFill>
              </a:rPr>
              <a:t>На њихов развој пресудно је утицао развој </a:t>
            </a:r>
            <a:r>
              <a:rPr lang="sr-Cyrl-RS" dirty="0" smtClean="0">
                <a:solidFill>
                  <a:schemeClr val="bg1"/>
                </a:solidFill>
              </a:rPr>
              <a:t>рачунара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sr-Cyrl-RS" dirty="0" smtClean="0">
                <a:solidFill>
                  <a:schemeClr val="bg1"/>
                </a:solidFill>
              </a:rPr>
              <a:t>и </a:t>
            </a:r>
            <a:r>
              <a:rPr lang="sr-Cyrl-RS" dirty="0">
                <a:solidFill>
                  <a:schemeClr val="bg1"/>
                </a:solidFill>
              </a:rPr>
              <a:t>рачунарских </a:t>
            </a:r>
            <a:r>
              <a:rPr lang="sr-Cyrl-RS" dirty="0" smtClean="0">
                <a:solidFill>
                  <a:schemeClr val="bg1"/>
                </a:solidFill>
              </a:rPr>
              <a:t>мрежа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bject 18"/>
          <p:cNvSpPr/>
          <p:nvPr/>
        </p:nvSpPr>
        <p:spPr>
          <a:xfrm>
            <a:off x="4352705" y="497182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910959" y="4864990"/>
            <a:ext cx="611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chemeClr val="bg1"/>
                </a:solidFill>
              </a:rPr>
              <a:t>Врло брзо су показале низ својих добрих страна: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Смањени трошкови одржавања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Смањена потреба за мрежним ресурсима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Побољшан интегритет података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707" y="458531"/>
            <a:ext cx="6922876" cy="687834"/>
          </a:xfrm>
        </p:spPr>
        <p:txBody>
          <a:bodyPr/>
          <a:lstStyle/>
          <a:p>
            <a:r>
              <a:rPr lang="en-US" b="1" dirty="0"/>
              <a:t>XML </a:t>
            </a:r>
            <a:r>
              <a:rPr lang="sr-Cyrl-RS" dirty="0"/>
              <a:t>приказ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39947" y="1391986"/>
            <a:ext cx="8471140" cy="50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32" y="3521810"/>
            <a:ext cx="4210638" cy="273405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11880" y="1607966"/>
            <a:ext cx="6378821" cy="580029"/>
          </a:xfrm>
        </p:spPr>
        <p:txBody>
          <a:bodyPr/>
          <a:lstStyle/>
          <a:p>
            <a:r>
              <a:rPr lang="en-US" dirty="0" smtClean="0"/>
              <a:t>Estimated Execution plan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7970" y="2717321"/>
            <a:ext cx="6297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Овај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тип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плана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пружа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предвиђање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како</a:t>
            </a:r>
            <a:r>
              <a:rPr lang="en-US" dirty="0">
                <a:solidFill>
                  <a:schemeClr val="bg1"/>
                </a:solidFill>
              </a:rPr>
              <a:t> SQL Server </a:t>
            </a:r>
            <a:r>
              <a:rPr lang="en-US" dirty="0" err="1">
                <a:solidFill>
                  <a:schemeClr val="bg1"/>
                </a:solidFill>
              </a:rPr>
              <a:t>планира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изврши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упит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Cyrl-RS" dirty="0" smtClean="0">
              <a:solidFill>
                <a:schemeClr val="bg1"/>
              </a:solidFill>
            </a:endParaRPr>
          </a:p>
          <a:p>
            <a:endParaRPr lang="sr-Cyrl-R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Оптимизатор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упита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анализира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упит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генерише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стратегију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него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што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стварно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изврши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заснивајући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статистици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структури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података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1875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79299" y="1435438"/>
            <a:ext cx="6378821" cy="580029"/>
          </a:xfrm>
        </p:spPr>
        <p:txBody>
          <a:bodyPr/>
          <a:lstStyle/>
          <a:p>
            <a:r>
              <a:rPr lang="sr-Latn-RS" dirty="0" smtClean="0"/>
              <a:t>Actual </a:t>
            </a:r>
            <a:r>
              <a:rPr lang="en-US" dirty="0" smtClean="0"/>
              <a:t>Execution plan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9086" y="251847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Овај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план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генерише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након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извршења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упита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пружа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детаљне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информације</a:t>
            </a:r>
            <a:r>
              <a:rPr lang="en-US" dirty="0">
                <a:solidFill>
                  <a:schemeClr val="bg1"/>
                </a:solidFill>
              </a:rPr>
              <a:t> о </a:t>
            </a:r>
            <a:r>
              <a:rPr lang="en-US" dirty="0" err="1">
                <a:solidFill>
                  <a:schemeClr val="bg1"/>
                </a:solidFill>
              </a:rPr>
              <a:t>томе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како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је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упит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заиста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обрађен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Стварни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план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приказује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све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операције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које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десиле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током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извршавања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укључујући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тачан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број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редова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који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прошли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кроз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операторе</a:t>
            </a:r>
            <a:r>
              <a:rPr lang="en-US" dirty="0">
                <a:solidFill>
                  <a:schemeClr val="bg1"/>
                </a:solidFill>
              </a:rPr>
              <a:t>, и </a:t>
            </a:r>
            <a:r>
              <a:rPr lang="en-US" dirty="0" err="1">
                <a:solidFill>
                  <a:schemeClr val="bg1"/>
                </a:solidFill>
              </a:rPr>
              <a:t>може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открити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разлике</a:t>
            </a:r>
            <a:r>
              <a:rPr lang="en-US" dirty="0">
                <a:solidFill>
                  <a:schemeClr val="bg1"/>
                </a:solidFill>
              </a:rPr>
              <a:t> у </a:t>
            </a:r>
            <a:r>
              <a:rPr lang="en-US" dirty="0" err="1">
                <a:solidFill>
                  <a:schemeClr val="bg1"/>
                </a:solidFill>
              </a:rPr>
              <a:t>односу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процењени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план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250" y="3839723"/>
            <a:ext cx="5417202" cy="27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3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79299" y="1435438"/>
            <a:ext cx="6378821" cy="580029"/>
          </a:xfrm>
        </p:spPr>
        <p:txBody>
          <a:bodyPr/>
          <a:lstStyle/>
          <a:p>
            <a:r>
              <a:rPr lang="en-US" dirty="0"/>
              <a:t>Live Query Statistics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529086" y="251847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Oмогућава</a:t>
            </a:r>
            <a:r>
              <a:rPr lang="en-US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праћење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напретка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упита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у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реалном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времену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док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се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извршава</a:t>
            </a:r>
            <a:r>
              <a:rPr lang="en-US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sr-Cyrl-RS" dirty="0" smtClean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err="1">
                <a:solidFill>
                  <a:schemeClr val="bg1"/>
                </a:solidFill>
              </a:rPr>
              <a:t>С</a:t>
            </a:r>
            <a:r>
              <a:rPr lang="en-US" dirty="0" err="1" smtClean="0">
                <a:solidFill>
                  <a:schemeClr val="bg1"/>
                </a:solidFill>
              </a:rPr>
              <a:t>татистика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уживо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пружа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увид</a:t>
            </a:r>
            <a:r>
              <a:rPr lang="en-US" dirty="0">
                <a:solidFill>
                  <a:schemeClr val="bg1"/>
                </a:solidFill>
              </a:rPr>
              <a:t> у </a:t>
            </a:r>
            <a:r>
              <a:rPr lang="en-US" dirty="0" err="1">
                <a:solidFill>
                  <a:schemeClr val="bg1"/>
                </a:solidFill>
              </a:rPr>
              <a:t>временски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ток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извршавања</a:t>
            </a:r>
            <a:r>
              <a:rPr lang="en-US" dirty="0">
                <a:solidFill>
                  <a:schemeClr val="bg1"/>
                </a:solidFill>
              </a:rPr>
              <a:t> и </a:t>
            </a:r>
            <a:r>
              <a:rPr lang="en-US" dirty="0" err="1">
                <a:solidFill>
                  <a:schemeClr val="bg1"/>
                </a:solidFill>
              </a:rPr>
              <a:t>ажурира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током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сваке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секунде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показујући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тренутни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статус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операција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513717" y="4169679"/>
            <a:ext cx="5943600" cy="22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5848374" y="227407"/>
            <a:ext cx="5943600" cy="22625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72825" y="2703290"/>
            <a:ext cx="82191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chemeClr val="bg1"/>
                </a:solidFill>
              </a:rPr>
              <a:t>На овој слици видимо 5 фаза које представљају операције које </a:t>
            </a:r>
            <a:r>
              <a:rPr lang="sr-Cyrl-RS" dirty="0">
                <a:solidFill>
                  <a:schemeClr val="bg1"/>
                </a:solidFill>
              </a:rPr>
              <a:t>SQL Server користи за извршавање </a:t>
            </a:r>
            <a:r>
              <a:rPr lang="sr-Cyrl-RS" dirty="0" smtClean="0">
                <a:solidFill>
                  <a:schemeClr val="bg1"/>
                </a:solidFill>
              </a:rPr>
              <a:t>упита: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Clustered Index </a:t>
            </a:r>
            <a:r>
              <a:rPr lang="en-US" b="1" dirty="0" smtClean="0">
                <a:solidFill>
                  <a:schemeClr val="bg1"/>
                </a:solidFill>
              </a:rPr>
              <a:t>Scan</a:t>
            </a:r>
            <a:r>
              <a:rPr lang="sr-Cyrl-RS" b="1" dirty="0" smtClean="0">
                <a:solidFill>
                  <a:schemeClr val="bg1"/>
                </a:solidFill>
              </a:rPr>
              <a:t> </a:t>
            </a:r>
            <a:r>
              <a:rPr lang="sr-Cyrl-R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SQL Server </a:t>
            </a:r>
            <a:r>
              <a:rPr lang="en-US" dirty="0" err="1">
                <a:solidFill>
                  <a:schemeClr val="bg1"/>
                </a:solidFill>
              </a:rPr>
              <a:t>користи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ову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операцију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када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треба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скенира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све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редове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унутар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индексиране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табеле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погледа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јер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тражени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подаци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нису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селективно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дохваћени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преко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индекса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sr-Cyrl-RS" dirty="0">
                <a:solidFill>
                  <a:schemeClr val="bg1"/>
                </a:solidFill>
              </a:rPr>
              <a:t> </a:t>
            </a:r>
            <a:r>
              <a:rPr lang="sr-Cyrl-RS" dirty="0" smtClean="0">
                <a:solidFill>
                  <a:schemeClr val="bg1"/>
                </a:solidFill>
              </a:rPr>
              <a:t>Дешава се када упит не користи ефикасан </a:t>
            </a:r>
            <a:r>
              <a:rPr lang="en-US" dirty="0">
                <a:solidFill>
                  <a:schemeClr val="bg1"/>
                </a:solidFill>
              </a:rPr>
              <a:t>WHERE </a:t>
            </a:r>
            <a:r>
              <a:rPr lang="en-US" dirty="0" err="1" smtClean="0">
                <a:solidFill>
                  <a:schemeClr val="bg1"/>
                </a:solidFill>
              </a:rPr>
              <a:t>филтер</a:t>
            </a:r>
            <a:r>
              <a:rPr lang="sr-Cyrl-RS" dirty="0">
                <a:solidFill>
                  <a:schemeClr val="bg1"/>
                </a:solidFill>
              </a:rPr>
              <a:t>)</a:t>
            </a:r>
            <a:endParaRPr lang="sr-Cyrl-R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Flow from Clustered Index Scan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sr-Cyrl-R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Sort</a:t>
            </a:r>
            <a:r>
              <a:rPr lang="sr-Cyrl-RS" b="1" dirty="0">
                <a:solidFill>
                  <a:schemeClr val="bg1"/>
                </a:solidFill>
              </a:rPr>
              <a:t> </a:t>
            </a:r>
            <a:r>
              <a:rPr lang="sr-Cyrl-RS" b="1" dirty="0" smtClean="0">
                <a:solidFill>
                  <a:schemeClr val="bg1"/>
                </a:solidFill>
              </a:rPr>
              <a:t>оператор (</a:t>
            </a:r>
            <a:r>
              <a:rPr lang="sr-Cyrl-RS" dirty="0">
                <a:solidFill>
                  <a:schemeClr val="bg1"/>
                </a:solidFill>
              </a:rPr>
              <a:t>Оператор сортира податке према одређеним критеријумима, обично по клаузули ORDER </a:t>
            </a:r>
            <a:r>
              <a:rPr lang="sr-Cyrl-RS" dirty="0" smtClean="0">
                <a:solidFill>
                  <a:schemeClr val="bg1"/>
                </a:solidFill>
              </a:rPr>
              <a:t>BY</a:t>
            </a:r>
            <a:r>
              <a:rPr lang="sr-Cyrl-RS" b="1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Flow from Clustered Index </a:t>
            </a:r>
            <a:r>
              <a:rPr lang="en-US" b="1" dirty="0" smtClean="0">
                <a:solidFill>
                  <a:schemeClr val="bg1"/>
                </a:solidFill>
              </a:rPr>
              <a:t>Scan</a:t>
            </a:r>
            <a:endParaRPr lang="sr-Cyrl-R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Select</a:t>
            </a:r>
            <a:r>
              <a:rPr lang="sr-Cyrl-RS" b="1" dirty="0">
                <a:solidFill>
                  <a:schemeClr val="bg1"/>
                </a:solidFill>
              </a:rPr>
              <a:t> </a:t>
            </a:r>
            <a:r>
              <a:rPr lang="sr-Cyrl-RS" b="1" dirty="0" smtClean="0">
                <a:solidFill>
                  <a:schemeClr val="bg1"/>
                </a:solidFill>
              </a:rPr>
              <a:t>оператор (</a:t>
            </a:r>
            <a:r>
              <a:rPr lang="sr-Cyrl-RS" dirty="0">
                <a:solidFill>
                  <a:schemeClr val="bg1"/>
                </a:solidFill>
              </a:rPr>
              <a:t>Ово је завршни корак у плану извршења, који представља коначну селекцију података и враћање резултата кориснику</a:t>
            </a:r>
            <a:r>
              <a:rPr lang="sr-Cyrl-RS" b="1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57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31126" y="267419"/>
            <a:ext cx="3960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4000" dirty="0">
                <a:solidFill>
                  <a:schemeClr val="bg1"/>
                </a:solidFill>
              </a:rPr>
              <a:t>Select оператор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6633715" y="3744833"/>
            <a:ext cx="4717211" cy="27987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15454" y="1410478"/>
            <a:ext cx="5450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dirty="0">
                <a:solidFill>
                  <a:schemeClr val="bg1"/>
                </a:solidFill>
              </a:rPr>
              <a:t>Уколико пређемо преко Select оператор-а можемо да </a:t>
            </a:r>
            <a:r>
              <a:rPr lang="sr-Cyrl-RS" dirty="0" smtClean="0">
                <a:solidFill>
                  <a:schemeClr val="bg1"/>
                </a:solidFill>
              </a:rPr>
              <a:t>видимо: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Процењени број редова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стварни </a:t>
            </a:r>
            <a:r>
              <a:rPr lang="sr-Cyrl-RS" dirty="0">
                <a:solidFill>
                  <a:schemeClr val="bg1"/>
                </a:solidFill>
              </a:rPr>
              <a:t>број </a:t>
            </a:r>
            <a:r>
              <a:rPr lang="sr-Cyrl-RS" dirty="0" smtClean="0">
                <a:solidFill>
                  <a:schemeClr val="bg1"/>
                </a:solidFill>
              </a:rPr>
              <a:t>редова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Cyrl-RS" dirty="0" smtClean="0">
                <a:solidFill>
                  <a:schemeClr val="bg1"/>
                </a:solidFill>
              </a:rPr>
              <a:t>процењену </a:t>
            </a:r>
            <a:r>
              <a:rPr lang="sr-Cyrl-RS" dirty="0">
                <a:solidFill>
                  <a:schemeClr val="bg1"/>
                </a:solidFill>
              </a:rPr>
              <a:t>величину података коју нам је упит вратио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85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84145" y="258793"/>
            <a:ext cx="539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Clustered Index Scan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48044" y="1784111"/>
            <a:ext cx="5274945" cy="4635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2703" y="1086928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chemeClr val="bg1"/>
                </a:solidFill>
              </a:rPr>
              <a:t>Када пређемо преко </a:t>
            </a:r>
            <a:r>
              <a:rPr lang="en-US" dirty="0">
                <a:solidFill>
                  <a:schemeClr val="bg1"/>
                </a:solidFill>
              </a:rPr>
              <a:t>Clustered Index </a:t>
            </a:r>
            <a:r>
              <a:rPr lang="en-US" dirty="0" smtClean="0">
                <a:solidFill>
                  <a:schemeClr val="bg1"/>
                </a:solidFill>
              </a:rPr>
              <a:t>Scan</a:t>
            </a:r>
            <a:r>
              <a:rPr lang="sr-Cyrl-RS" dirty="0" smtClean="0">
                <a:solidFill>
                  <a:schemeClr val="bg1"/>
                </a:solidFill>
              </a:rPr>
              <a:t>, можемо да видимо ове детаље.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sr-Cyrl-R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10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791" y="256618"/>
            <a:ext cx="5002478" cy="1123608"/>
          </a:xfrm>
        </p:spPr>
        <p:txBody>
          <a:bodyPr/>
          <a:lstStyle/>
          <a:p>
            <a:r>
              <a:rPr lang="en-US" sz="3600" dirty="0"/>
              <a:t>Live Execution Plan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808230" y="2715433"/>
            <a:ext cx="5943600" cy="2348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8230" y="1595887"/>
            <a:ext cx="531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Live Execution </a:t>
            </a:r>
            <a:r>
              <a:rPr lang="en-US" dirty="0" smtClean="0">
                <a:solidFill>
                  <a:schemeClr val="bg1"/>
                </a:solidFill>
              </a:rPr>
              <a:t>Plan</a:t>
            </a:r>
            <a:r>
              <a:rPr lang="sr-Cyrl-RS" dirty="0">
                <a:solidFill>
                  <a:schemeClr val="bg1"/>
                </a:solidFill>
              </a:rPr>
              <a:t> </a:t>
            </a:r>
            <a:r>
              <a:rPr lang="sr-Cyrl-RS" dirty="0" smtClean="0">
                <a:solidFill>
                  <a:schemeClr val="bg1"/>
                </a:solidFill>
              </a:rPr>
              <a:t>нам </a:t>
            </a:r>
            <a:r>
              <a:rPr lang="sr-Cyrl-RS" dirty="0">
                <a:solidFill>
                  <a:schemeClr val="bg1"/>
                </a:solidFill>
              </a:rPr>
              <a:t>даје стварне податке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34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sr-Cyrl-RS" dirty="0" smtClean="0"/>
              <a:t>Хвала на пажњи!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2870" y="614856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400" dirty="0" smtClean="0">
                <a:solidFill>
                  <a:schemeClr val="bg1"/>
                </a:solidFill>
              </a:rPr>
              <a:t>Подела базе података на основу организација података и управљање њима: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2870" y="272743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363717" y="2626451"/>
            <a:ext cx="473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000" dirty="0">
                <a:solidFill>
                  <a:schemeClr val="bg1"/>
                </a:solidFill>
              </a:rPr>
              <a:t>Ц</a:t>
            </a:r>
            <a:r>
              <a:rPr lang="sr-Cyrl-RS" sz="2000" dirty="0" smtClean="0">
                <a:solidFill>
                  <a:schemeClr val="bg1"/>
                </a:solidFill>
              </a:rPr>
              <a:t>ентрализована (</a:t>
            </a:r>
            <a:r>
              <a:rPr lang="sr-Cyrl-RS" sz="2000" dirty="0">
                <a:solidFill>
                  <a:schemeClr val="bg1"/>
                </a:solidFill>
              </a:rPr>
              <a:t>на једном рачунару)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882870" y="373875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1363717" y="3637772"/>
            <a:ext cx="7046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000" dirty="0">
                <a:solidFill>
                  <a:schemeClr val="bg1"/>
                </a:solidFill>
              </a:rPr>
              <a:t>Д</a:t>
            </a:r>
            <a:r>
              <a:rPr lang="sr-Cyrl-RS" sz="2000" dirty="0" smtClean="0">
                <a:solidFill>
                  <a:schemeClr val="bg1"/>
                </a:solidFill>
              </a:rPr>
              <a:t>истрибуирана </a:t>
            </a:r>
            <a:r>
              <a:rPr lang="sr-Cyrl-RS" sz="2000" dirty="0">
                <a:solidFill>
                  <a:schemeClr val="bg1"/>
                </a:solidFill>
              </a:rPr>
              <a:t>(на више међусобно удаљених рачунара)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3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671348" y="724730"/>
            <a:ext cx="5833241" cy="667498"/>
          </a:xfrm>
        </p:spPr>
        <p:txBody>
          <a:bodyPr/>
          <a:lstStyle/>
          <a:p>
            <a:r>
              <a:rPr lang="sr-Cyrl-RS" dirty="0" smtClean="0"/>
              <a:t>Модели базе података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314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Хијерархијски </a:t>
            </a:r>
            <a:r>
              <a:rPr lang="sr-Cyrl-RS" sz="2400" dirty="0" smtClean="0">
                <a:solidFill>
                  <a:schemeClr val="bg1"/>
                </a:solidFill>
              </a:rPr>
              <a:t>модел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2309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Cyrl-RS" sz="2400" dirty="0">
                <a:solidFill>
                  <a:schemeClr val="bg1"/>
                </a:solidFill>
              </a:rPr>
              <a:t>Мрежни модел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2731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Cyrl-RS" sz="2400" dirty="0">
                <a:solidFill>
                  <a:schemeClr val="accent6"/>
                </a:solidFill>
              </a:rPr>
              <a:t>Релациони модел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2442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Cyrl-RS" sz="2400" dirty="0">
                <a:solidFill>
                  <a:schemeClr val="bg1"/>
                </a:solidFill>
              </a:rPr>
              <a:t>Објектни модел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63580" y="3272253"/>
            <a:ext cx="8116541" cy="341929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sr-Cyrl-RS" sz="2400" dirty="0" smtClean="0"/>
              <a:t>О</a:t>
            </a:r>
            <a:r>
              <a:rPr lang="en-US" sz="2400" dirty="0" err="1" smtClean="0"/>
              <a:t>могућава</a:t>
            </a:r>
            <a:r>
              <a:rPr lang="en-US" sz="2400" dirty="0" smtClean="0"/>
              <a:t> </a:t>
            </a:r>
            <a:r>
              <a:rPr lang="en-US" sz="2400" dirty="0" err="1"/>
              <a:t>организацију</a:t>
            </a:r>
            <a:r>
              <a:rPr lang="en-US" sz="2400" dirty="0"/>
              <a:t>, </a:t>
            </a:r>
            <a:r>
              <a:rPr lang="en-US" sz="2400" dirty="0" err="1"/>
              <a:t>складиштење</a:t>
            </a:r>
            <a:r>
              <a:rPr lang="en-US" sz="2400" dirty="0"/>
              <a:t> и </a:t>
            </a:r>
            <a:r>
              <a:rPr lang="en-US" sz="2400" dirty="0" err="1"/>
              <a:t>манипулацију</a:t>
            </a:r>
            <a:r>
              <a:rPr lang="en-US" sz="2400" dirty="0"/>
              <a:t> </a:t>
            </a:r>
            <a:r>
              <a:rPr lang="en-US" sz="2400" dirty="0" err="1"/>
              <a:t>подацима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ефикасан</a:t>
            </a:r>
            <a:r>
              <a:rPr lang="en-US" sz="2400" dirty="0"/>
              <a:t> и </a:t>
            </a:r>
            <a:r>
              <a:rPr lang="en-US" sz="2400" dirty="0" err="1"/>
              <a:t>сигуран</a:t>
            </a:r>
            <a:r>
              <a:rPr lang="en-US" sz="2400" dirty="0"/>
              <a:t> </a:t>
            </a:r>
            <a:r>
              <a:rPr lang="en-US" sz="2400" dirty="0" err="1" smtClean="0"/>
              <a:t>начин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Развијен</a:t>
            </a:r>
            <a:r>
              <a:rPr lang="en-US" sz="2400" dirty="0"/>
              <a:t> </a:t>
            </a:r>
            <a:r>
              <a:rPr lang="en-US" sz="2400" dirty="0" err="1"/>
              <a:t>је</a:t>
            </a:r>
            <a:r>
              <a:rPr lang="en-US" sz="2400" dirty="0"/>
              <a:t> </a:t>
            </a:r>
            <a:r>
              <a:rPr lang="en-US" sz="2400" dirty="0" err="1"/>
              <a:t>од</a:t>
            </a:r>
            <a:r>
              <a:rPr lang="en-US" sz="2400" dirty="0"/>
              <a:t> </a:t>
            </a:r>
            <a:r>
              <a:rPr lang="en-US" sz="2400" dirty="0" err="1"/>
              <a:t>стране</a:t>
            </a:r>
            <a:r>
              <a:rPr lang="en-US" sz="2400" dirty="0"/>
              <a:t> Microsoft-а 1989. </a:t>
            </a:r>
            <a:r>
              <a:rPr lang="en-US" sz="2400" dirty="0" err="1"/>
              <a:t>године</a:t>
            </a:r>
            <a:r>
              <a:rPr lang="en-US" sz="2400" dirty="0"/>
              <a:t> </a:t>
            </a:r>
            <a:r>
              <a:rPr lang="en-US" sz="2400" dirty="0" err="1"/>
              <a:t>као</a:t>
            </a:r>
            <a:r>
              <a:rPr lang="en-US" sz="2400" dirty="0"/>
              <a:t> SQL Server 1.0 </a:t>
            </a:r>
            <a:r>
              <a:rPr lang="en-US" sz="2400" dirty="0" err="1"/>
              <a:t>писан</a:t>
            </a:r>
            <a:r>
              <a:rPr lang="en-US" sz="2400" dirty="0"/>
              <a:t> у C/C++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27" y="445320"/>
            <a:ext cx="455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chemeClr val="bg1"/>
                </a:solidFill>
              </a:rPr>
              <a:t>Microsoft SQL Server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176507" y="1030095"/>
            <a:ext cx="2418219" cy="2242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08" y="1188930"/>
            <a:ext cx="1906112" cy="18938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3580" y="2148869"/>
            <a:ext cx="795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Microsoft SQL </a:t>
            </a:r>
            <a:r>
              <a:rPr lang="en-US" sz="2400" b="1" dirty="0" smtClean="0">
                <a:solidFill>
                  <a:schemeClr val="bg1"/>
                </a:solidFill>
              </a:rPr>
              <a:t>Server</a:t>
            </a:r>
            <a:r>
              <a:rPr lang="sr-Cyrl-RS" sz="2400" b="1" dirty="0" smtClean="0">
                <a:solidFill>
                  <a:schemeClr val="bg1"/>
                </a:solidFill>
              </a:rPr>
              <a:t> п</a:t>
            </a:r>
            <a:r>
              <a:rPr lang="sr-Cyrl-RS" sz="2400" dirty="0" smtClean="0">
                <a:solidFill>
                  <a:schemeClr val="bg1"/>
                </a:solidFill>
              </a:rPr>
              <a:t>редставља релациони систем за управљање базама података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079" y="423357"/>
            <a:ext cx="7272642" cy="1572182"/>
          </a:xfrm>
        </p:spPr>
        <p:txBody>
          <a:bodyPr/>
          <a:lstStyle/>
          <a:p>
            <a:r>
              <a:rPr lang="sr-Cyrl-RS" sz="4400" dirty="0" smtClean="0"/>
              <a:t>Архитектура</a:t>
            </a:r>
            <a:br>
              <a:rPr lang="sr-Cyrl-RS" sz="4400" dirty="0" smtClean="0"/>
            </a:br>
            <a:r>
              <a:rPr lang="en-GB" sz="4400" kern="100" dirty="0">
                <a:ea typeface="Times New Roman" panose="02020603050405020304" pitchFamily="18" charset="0"/>
                <a:cs typeface="Times New Roman" panose="02020603050405020304" pitchFamily="18" charset="0"/>
              </a:rPr>
              <a:t>MS SQL </a:t>
            </a:r>
            <a:r>
              <a:rPr lang="en-GB" sz="4400" kern="1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r>
              <a:rPr lang="sr-Cyrl-RS" sz="4400" dirty="0" smtClean="0"/>
              <a:t> 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58027" y="2415396"/>
            <a:ext cx="6242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Microsoft SQL Server </a:t>
            </a:r>
            <a:r>
              <a:rPr lang="en-US" sz="2400" dirty="0" err="1">
                <a:solidFill>
                  <a:schemeClr val="bg1"/>
                </a:solidFill>
              </a:rPr>
              <a:t>се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састоји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од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два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кључна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дела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 Database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Engine</a:t>
            </a:r>
            <a:r>
              <a:rPr lang="sr-Cyrl-RS" sz="2400" dirty="0" smtClean="0">
                <a:solidFill>
                  <a:schemeClr val="bg1"/>
                </a:solidFill>
              </a:rPr>
              <a:t> ( служи за чување, обраду и обезбеђивање података)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 SQLOS </a:t>
            </a:r>
            <a:r>
              <a:rPr lang="en-US" sz="2400" dirty="0">
                <a:solidFill>
                  <a:schemeClr val="bg1"/>
                </a:solidFill>
              </a:rPr>
              <a:t>(SQL Server </a:t>
            </a:r>
            <a:r>
              <a:rPr lang="en-US" sz="2400" dirty="0" err="1">
                <a:solidFill>
                  <a:schemeClr val="bg1"/>
                </a:solidFill>
              </a:rPr>
              <a:t>оперативни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систем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r>
              <a:rPr lang="sr-Cyrl-RS" sz="2400" dirty="0" smtClean="0">
                <a:solidFill>
                  <a:schemeClr val="bg1"/>
                </a:solidFill>
              </a:rPr>
              <a:t> ( пружа оперативне услуге као што су управљање меморијом и </a:t>
            </a:r>
            <a:r>
              <a:rPr lang="en-US" sz="2400" dirty="0">
                <a:solidFill>
                  <a:schemeClr val="bg1"/>
                </a:solidFill>
              </a:rPr>
              <a:t>I/O </a:t>
            </a:r>
            <a:r>
              <a:rPr lang="en-US" sz="2400" dirty="0" err="1" smtClean="0">
                <a:solidFill>
                  <a:schemeClr val="bg1"/>
                </a:solidFill>
              </a:rPr>
              <a:t>операцијама</a:t>
            </a:r>
            <a:r>
              <a:rPr lang="sr-Cyrl-RS" sz="2400" dirty="0">
                <a:solidFill>
                  <a:schemeClr val="bg1"/>
                </a:solidFill>
              </a:rPr>
              <a:t>)</a:t>
            </a:r>
            <a:r>
              <a:rPr lang="sr-Cyrl-R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161" y="247992"/>
            <a:ext cx="7272642" cy="1572182"/>
          </a:xfrm>
        </p:spPr>
        <p:txBody>
          <a:bodyPr/>
          <a:lstStyle/>
          <a:p>
            <a:r>
              <a:rPr lang="sr-Cyrl-RS" sz="4400" dirty="0" smtClean="0"/>
              <a:t>Архитектура</a:t>
            </a:r>
            <a:br>
              <a:rPr lang="sr-Cyrl-RS" sz="4400" dirty="0" smtClean="0"/>
            </a:br>
            <a:r>
              <a:rPr lang="en-GB" sz="4400" kern="100" dirty="0">
                <a:ea typeface="Times New Roman" panose="02020603050405020304" pitchFamily="18" charset="0"/>
                <a:cs typeface="Times New Roman" panose="02020603050405020304" pitchFamily="18" charset="0"/>
              </a:rPr>
              <a:t>MS SQL </a:t>
            </a:r>
            <a:r>
              <a:rPr lang="en-GB" sz="4400" kern="1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r>
              <a:rPr lang="sr-Cyrl-RS" sz="4400" dirty="0" smtClean="0"/>
              <a:t> 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411378" y="2242868"/>
            <a:ext cx="6595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Database Engine </a:t>
            </a:r>
            <a:r>
              <a:rPr lang="en-US" sz="2400" dirty="0" err="1">
                <a:solidFill>
                  <a:schemeClr val="bg1"/>
                </a:solidFill>
              </a:rPr>
              <a:t>се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састоји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од</a:t>
            </a:r>
            <a:r>
              <a:rPr lang="sr-Cyrl-RS" sz="2400" dirty="0">
                <a:solidFill>
                  <a:schemeClr val="bg1"/>
                </a:solidFill>
              </a:rPr>
              <a:t>: 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Relational Engine-a (</a:t>
            </a:r>
            <a:r>
              <a:rPr lang="en-US" sz="2400" dirty="0" err="1">
                <a:solidFill>
                  <a:schemeClr val="bg1"/>
                </a:solidFill>
              </a:rPr>
              <a:t>који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обрађује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упите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Storage Engine-a (</a:t>
            </a:r>
            <a:r>
              <a:rPr lang="en-US" sz="2400" dirty="0" err="1">
                <a:solidFill>
                  <a:schemeClr val="bg1"/>
                </a:solidFill>
              </a:rPr>
              <a:t>који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управља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складиштењем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података</a:t>
            </a:r>
            <a:r>
              <a:rPr lang="en-US" sz="2400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9647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756" y="1946283"/>
            <a:ext cx="4569572" cy="580029"/>
          </a:xfrm>
        </p:spPr>
        <p:txBody>
          <a:bodyPr/>
          <a:lstStyle/>
          <a:p>
            <a:r>
              <a:rPr lang="sr-Cyrl-RS" dirty="0" smtClean="0"/>
              <a:t>Шта су упити?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object 18"/>
          <p:cNvSpPr/>
          <p:nvPr/>
        </p:nvSpPr>
        <p:spPr>
          <a:xfrm>
            <a:off x="957595" y="335688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41119" y="2854653"/>
            <a:ext cx="8141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Cyrl-RS" sz="2000" dirty="0">
                <a:solidFill>
                  <a:schemeClr val="bg1"/>
                </a:solidFill>
              </a:rPr>
              <a:t>Упити у контексту база података представљају инструкције или захтеве које корисници или апликације шаљу бази података како би добили одговарајуће информације или извршили одређене акције над подацима.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957595" y="457399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733130" y="4481284"/>
            <a:ext cx="8149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000" dirty="0">
                <a:solidFill>
                  <a:schemeClr val="bg1"/>
                </a:solidFill>
              </a:rPr>
              <a:t>Главни циљ упита је да омогуће корисницима да ефикасно приступе подацима који су им потребни или да изврше одређене операције над тим подацима</a:t>
            </a:r>
            <a:r>
              <a:rPr lang="sr-Cyrl-R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http://purl.org/dc/elements/1.1/"/>
    <ds:schemaRef ds:uri="16c05727-aa75-4e4a-9b5f-8a80a1165891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1372</Words>
  <Application>Microsoft Office PowerPoint</Application>
  <PresentationFormat>Widescreen</PresentationFormat>
  <Paragraphs>218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Century Gothic Bold</vt:lpstr>
      <vt:lpstr>Courier New</vt:lpstr>
      <vt:lpstr>Daytona Pro Light</vt:lpstr>
      <vt:lpstr>Times New Roman</vt:lpstr>
      <vt:lpstr>Wingdings</vt:lpstr>
      <vt:lpstr>Office Theme</vt:lpstr>
      <vt:lpstr>Обрада упита код Microsoft SQL server базе података </vt:lpstr>
      <vt:lpstr>Садржај</vt:lpstr>
      <vt:lpstr>PowerPoint Presentation</vt:lpstr>
      <vt:lpstr>PowerPoint Presentation</vt:lpstr>
      <vt:lpstr>Модели базе података</vt:lpstr>
      <vt:lpstr>PowerPoint Presentation</vt:lpstr>
      <vt:lpstr>Архитектура MS SQL Servera </vt:lpstr>
      <vt:lpstr>Архитектура MS SQL Servera </vt:lpstr>
      <vt:lpstr>Шта су упити?</vt:lpstr>
      <vt:lpstr>Обрада упита</vt:lpstr>
      <vt:lpstr>Анализа упита</vt:lpstr>
      <vt:lpstr>Правила и наредбе SQL-a</vt:lpstr>
      <vt:lpstr>SQL упити</vt:lpstr>
      <vt:lpstr>Примери SQL упита</vt:lpstr>
      <vt:lpstr>Наредбе ажурирања</vt:lpstr>
      <vt:lpstr>Семантичка провера</vt:lpstr>
      <vt:lpstr>Синтаксна провера</vt:lpstr>
      <vt:lpstr>Shared pool check</vt:lpstr>
      <vt:lpstr>Категорије парсирања</vt:lpstr>
      <vt:lpstr>Пример упита</vt:lpstr>
      <vt:lpstr>Параметризовани упити</vt:lpstr>
      <vt:lpstr>PowerPoint Presentation</vt:lpstr>
      <vt:lpstr>Оптимизација упита</vt:lpstr>
      <vt:lpstr>Индекси</vt:lpstr>
      <vt:lpstr>Индекси</vt:lpstr>
      <vt:lpstr>Execution plan</vt:lpstr>
      <vt:lpstr>Execution plan</vt:lpstr>
      <vt:lpstr>Текстуални приказ </vt:lpstr>
      <vt:lpstr>XML приказ </vt:lpstr>
      <vt:lpstr>XML приказ </vt:lpstr>
      <vt:lpstr>Estimated Execution plan</vt:lpstr>
      <vt:lpstr>Actual Execution plan</vt:lpstr>
      <vt:lpstr>Live Query Statistics</vt:lpstr>
      <vt:lpstr>PowerPoint Presentation</vt:lpstr>
      <vt:lpstr>PowerPoint Presentation</vt:lpstr>
      <vt:lpstr>PowerPoint Presentation</vt:lpstr>
      <vt:lpstr>Live Execution Plan</vt:lpstr>
      <vt:lpstr>Хвала на пажњи!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2024-09-28T10:15:03Z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